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95" r:id="rId7"/>
    <p:sldId id="296" r:id="rId8"/>
    <p:sldId id="298" r:id="rId9"/>
    <p:sldId id="297" r:id="rId10"/>
    <p:sldId id="299" r:id="rId11"/>
    <p:sldId id="300" r:id="rId12"/>
    <p:sldId id="301" r:id="rId13"/>
    <p:sldId id="302" r:id="rId14"/>
    <p:sldId id="303"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B29-2E41-48D1-AECD-4F08E88AA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0AD56-B845-40CE-8CD4-62A20904D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3DE97E-7EE3-44C6-85C8-B83420628152}"/>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617522B9-4188-4B27-A9B8-C02F112B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072C0-0A46-4AA3-99A8-2CC4FAD2D41F}"/>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86074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A24-7E13-4BE9-9B29-BBA9E123D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C630E-CFCD-443A-B460-6167D8904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D3C27-0CBC-42A1-BFA5-B0AF424997BD}"/>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9D7DF020-44F4-4067-BE3D-485DAF5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6FF9B-BA05-44C7-A2FB-BA3A4E64F1C9}"/>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426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19B65-E1E3-4B10-8DD5-505C4BD24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8F37B-50B2-4774-8F77-E755D3965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8DCA-3169-4E1C-9C87-569943098D0C}"/>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FCA98B9B-EB46-4957-9248-88F12B843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0A3CA-C35B-409D-9D29-249680F10DD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7585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481C-876E-4043-91BC-745877C72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6E83A-7CF0-4B0C-9EF5-393390343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18D4B-FF3D-4881-ABD5-248DE0EAE783}"/>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FB3375E6-7DDE-4B35-B600-E1DCF2D38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8BA7-C3E3-4141-87BD-8042133D3EBD}"/>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407771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862-2116-4134-9B3C-4EED3F554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373D-6FD0-49BC-A4D7-C97FD2254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8DAEB-9E26-498B-AC3B-772E1D5A23C1}"/>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6B6409EB-BB76-4417-B6BE-051B03498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EE0F6-BB4F-4B20-A9CB-C4F7BB251D7C}"/>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9696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29AC-672B-410E-B3AE-3E1798698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71DCB-D6A9-4858-883B-4530C2CE1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DA09-AAFD-4703-BD2B-63A51A8BE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977EA-6067-4C90-BB5D-0DC30ED001AC}"/>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6" name="Footer Placeholder 5">
            <a:extLst>
              <a:ext uri="{FF2B5EF4-FFF2-40B4-BE49-F238E27FC236}">
                <a16:creationId xmlns:a16="http://schemas.microsoft.com/office/drawing/2014/main" id="{61A12769-1D78-45A0-AF84-835C8879E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BF69-1E22-4838-AFCD-7F4129C20E48}"/>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60150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E80E-305F-4AFA-AB0D-50EBBC783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582D4-96F9-4313-BF18-26AA3368E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3023A-9E26-41F4-88AB-3D5A76EB1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9B434-367C-4097-8C96-8DB751FD4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FD50D-C167-48F8-9B28-7A2C59A4A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349A7-8068-4E4B-83B9-33A9D7067F69}"/>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8" name="Footer Placeholder 7">
            <a:extLst>
              <a:ext uri="{FF2B5EF4-FFF2-40B4-BE49-F238E27FC236}">
                <a16:creationId xmlns:a16="http://schemas.microsoft.com/office/drawing/2014/main" id="{4612641B-A46A-434B-B4B9-632129A1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DEF05-02A4-457B-9E3D-821A8CA3A30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906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34E-F5B1-4FAD-AC32-E8AA8E095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998B2-506C-4A99-B1AA-4519FD7728D1}"/>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4" name="Footer Placeholder 3">
            <a:extLst>
              <a:ext uri="{FF2B5EF4-FFF2-40B4-BE49-F238E27FC236}">
                <a16:creationId xmlns:a16="http://schemas.microsoft.com/office/drawing/2014/main" id="{59088530-8A31-4877-9A2A-9B7D0AF42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5C43A-367D-4008-977D-6A16B6C3B8F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9264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6F2EF-3BA8-4C9D-A402-A425371525CA}"/>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3" name="Footer Placeholder 2">
            <a:extLst>
              <a:ext uri="{FF2B5EF4-FFF2-40B4-BE49-F238E27FC236}">
                <a16:creationId xmlns:a16="http://schemas.microsoft.com/office/drawing/2014/main" id="{7F7F8ABC-AA69-44D6-90A2-1A42DF725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4EAAE-1864-48EC-884B-393E8D85DB22}"/>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8146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49CF-E8CE-4D9D-939A-A21CE3E20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EBD80C-C42B-4616-92B5-3AB1D846E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FB32D-F807-4E55-957C-2B359EF9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05467-47B0-4223-A99F-B6E1E5907354}"/>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6" name="Footer Placeholder 5">
            <a:extLst>
              <a:ext uri="{FF2B5EF4-FFF2-40B4-BE49-F238E27FC236}">
                <a16:creationId xmlns:a16="http://schemas.microsoft.com/office/drawing/2014/main" id="{B2B01A9E-04BC-41AD-869E-F5EBAE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22F4E-39D6-434C-AEF0-F8AE7B180D7A}"/>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275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F79E-F12A-45CC-A6B6-593588117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61C34C-4C5B-4ED0-B96F-0CCA385F9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236AB-B09D-4CDA-A4EC-1D74D338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824B3-D616-4A68-8CB1-F095AB6F811C}"/>
              </a:ext>
            </a:extLst>
          </p:cNvPr>
          <p:cNvSpPr>
            <a:spLocks noGrp="1"/>
          </p:cNvSpPr>
          <p:nvPr>
            <p:ph type="dt" sz="half" idx="10"/>
          </p:nvPr>
        </p:nvSpPr>
        <p:spPr/>
        <p:txBody>
          <a:bodyPr/>
          <a:lstStyle/>
          <a:p>
            <a:fld id="{7975A250-076C-4107-9309-52036C99FDE3}" type="datetimeFigureOut">
              <a:rPr lang="en-US" smtClean="0"/>
              <a:t>12/17/20</a:t>
            </a:fld>
            <a:endParaRPr lang="en-US"/>
          </a:p>
        </p:txBody>
      </p:sp>
      <p:sp>
        <p:nvSpPr>
          <p:cNvPr id="6" name="Footer Placeholder 5">
            <a:extLst>
              <a:ext uri="{FF2B5EF4-FFF2-40B4-BE49-F238E27FC236}">
                <a16:creationId xmlns:a16="http://schemas.microsoft.com/office/drawing/2014/main" id="{6739F4ED-143F-4F56-8B8A-B6664E32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D839F-5A37-4DE2-89DE-FBC8958E4A17}"/>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28090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FBD7-B6B4-46B7-9E88-693E33546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7E501-BCC5-4BFC-AE9F-E7469483F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44D5-FC14-4C7D-ADD2-B5D9CDDBD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5A250-076C-4107-9309-52036C99FDE3}" type="datetimeFigureOut">
              <a:rPr lang="en-US" smtClean="0"/>
              <a:t>12/17/20</a:t>
            </a:fld>
            <a:endParaRPr lang="en-US"/>
          </a:p>
        </p:txBody>
      </p:sp>
      <p:sp>
        <p:nvSpPr>
          <p:cNvPr id="5" name="Footer Placeholder 4">
            <a:extLst>
              <a:ext uri="{FF2B5EF4-FFF2-40B4-BE49-F238E27FC236}">
                <a16:creationId xmlns:a16="http://schemas.microsoft.com/office/drawing/2014/main" id="{07DD58F4-D63B-4DAF-9AA2-F1934CF96A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80C81-F912-482C-8C05-F0C4F2F3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F244-089C-4063-BAB4-0E11C1859938}" type="slidenum">
              <a:rPr lang="en-US" smtClean="0"/>
              <a:t>‹#›</a:t>
            </a:fld>
            <a:endParaRPr lang="en-US"/>
          </a:p>
        </p:txBody>
      </p:sp>
    </p:spTree>
    <p:extLst>
      <p:ext uri="{BB962C8B-B14F-4D97-AF65-F5344CB8AC3E}">
        <p14:creationId xmlns:p14="http://schemas.microsoft.com/office/powerpoint/2010/main" val="317052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E08771-C9E8-48C6-988E-540713A4A4AF}"/>
              </a:ext>
            </a:extLst>
          </p:cNvPr>
          <p:cNvSpPr txBox="1"/>
          <p:nvPr/>
        </p:nvSpPr>
        <p:spPr>
          <a:xfrm>
            <a:off x="111760" y="5760719"/>
            <a:ext cx="12192000" cy="923330"/>
          </a:xfrm>
          <a:prstGeom prst="rect">
            <a:avLst/>
          </a:prstGeom>
          <a:noFill/>
        </p:spPr>
        <p:txBody>
          <a:bodyPr wrap="square" rtlCol="0">
            <a:spAutoFit/>
          </a:bodyPr>
          <a:lstStyle/>
          <a:p>
            <a:pPr algn="ctr"/>
            <a:r>
              <a:rPr lang="en-US" sz="5400" b="1" dirty="0">
                <a:latin typeface="Tw Cen MT" panose="020B0602020104020603" pitchFamily="34" charset="0"/>
              </a:rPr>
              <a:t>December 2020</a:t>
            </a:r>
          </a:p>
        </p:txBody>
      </p:sp>
      <p:pic>
        <p:nvPicPr>
          <p:cNvPr id="3" name="Picture 2" descr="Logo, company name&#10;&#10;Description automatically generated">
            <a:extLst>
              <a:ext uri="{FF2B5EF4-FFF2-40B4-BE49-F238E27FC236}">
                <a16:creationId xmlns:a16="http://schemas.microsoft.com/office/drawing/2014/main" id="{1E509F19-8B6C-4F05-B32E-35BF4AE3C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302" y="322146"/>
            <a:ext cx="6335395" cy="4958502"/>
          </a:xfrm>
          <a:prstGeom prst="rect">
            <a:avLst/>
          </a:prstGeom>
        </p:spPr>
      </p:pic>
      <p:sp>
        <p:nvSpPr>
          <p:cNvPr id="4" name="TextBox 3">
            <a:extLst>
              <a:ext uri="{FF2B5EF4-FFF2-40B4-BE49-F238E27FC236}">
                <a16:creationId xmlns:a16="http://schemas.microsoft.com/office/drawing/2014/main" id="{7F38F132-5022-4261-A3ED-BF146BBF1904}"/>
              </a:ext>
            </a:extLst>
          </p:cNvPr>
          <p:cNvSpPr txBox="1"/>
          <p:nvPr/>
        </p:nvSpPr>
        <p:spPr>
          <a:xfrm>
            <a:off x="0" y="4831822"/>
            <a:ext cx="12192000" cy="1200329"/>
          </a:xfrm>
          <a:prstGeom prst="rect">
            <a:avLst/>
          </a:prstGeom>
          <a:noFill/>
        </p:spPr>
        <p:txBody>
          <a:bodyPr wrap="square" rtlCol="0">
            <a:spAutoFit/>
          </a:bodyPr>
          <a:lstStyle/>
          <a:p>
            <a:pPr algn="ctr"/>
            <a:r>
              <a:rPr lang="en-US" sz="7200" dirty="0">
                <a:solidFill>
                  <a:srgbClr val="365585"/>
                </a:solidFill>
                <a:latin typeface="Tw Cen MT Condensed Extra Bold" panose="020B0803020202020204" pitchFamily="34" charset="0"/>
              </a:rPr>
              <a:t>ANNOUNCEMENTS</a:t>
            </a:r>
          </a:p>
        </p:txBody>
      </p:sp>
    </p:spTree>
    <p:extLst>
      <p:ext uri="{BB962C8B-B14F-4D97-AF65-F5344CB8AC3E}">
        <p14:creationId xmlns:p14="http://schemas.microsoft.com/office/powerpoint/2010/main" val="138529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399393" y="1394499"/>
            <a:ext cx="11386207" cy="2862322"/>
          </a:xfrm>
          <a:prstGeom prst="rect">
            <a:avLst/>
          </a:prstGeom>
          <a:noFill/>
        </p:spPr>
        <p:txBody>
          <a:bodyPr wrap="square">
            <a:spAutoFit/>
          </a:bodyPr>
          <a:lstStyle/>
          <a:p>
            <a:pPr lvl="1"/>
            <a:r>
              <a:rPr lang="en-US" sz="3600" b="1" dirty="0"/>
              <a:t>Partnership with The College of New Jersey for the Expanding Access to Computer Science Education</a:t>
            </a:r>
          </a:p>
          <a:p>
            <a:pPr lvl="1"/>
            <a:endParaRPr lang="en-US" sz="1200" dirty="0"/>
          </a:p>
          <a:p>
            <a:pPr lvl="1"/>
            <a:r>
              <a:rPr lang="en-US" sz="2400" spc="-40" dirty="0"/>
              <a:t>Elizabeth Public Schools has partnered with the College of New Jersey to provide free computer science professional development for our teachers in district for a twelve-month period. The intent is to expand access opportunities and enable our teachers to participate in high-quality professional learning experiences in computer science education.</a:t>
            </a:r>
          </a:p>
        </p:txBody>
      </p:sp>
      <p:pic>
        <p:nvPicPr>
          <p:cNvPr id="3" name="Picture 2">
            <a:extLst>
              <a:ext uri="{FF2B5EF4-FFF2-40B4-BE49-F238E27FC236}">
                <a16:creationId xmlns:a16="http://schemas.microsoft.com/office/drawing/2014/main" id="{9625269A-95D7-4CAE-8765-3F7296A7E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752939"/>
            <a:ext cx="5395217" cy="1510661"/>
          </a:xfrm>
          <a:prstGeom prst="rect">
            <a:avLst/>
          </a:prstGeom>
        </p:spPr>
      </p:pic>
      <p:pic>
        <p:nvPicPr>
          <p:cNvPr id="6" name="Picture 5" descr="Text&#10;&#10;Description automatically generated">
            <a:extLst>
              <a:ext uri="{FF2B5EF4-FFF2-40B4-BE49-F238E27FC236}">
                <a16:creationId xmlns:a16="http://schemas.microsoft.com/office/drawing/2014/main" id="{E7472F2F-27F0-4B4C-9CC7-3AF07B0B0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 y="4655894"/>
            <a:ext cx="4628515" cy="1746493"/>
          </a:xfrm>
          <a:prstGeom prst="rect">
            <a:avLst/>
          </a:prstGeom>
        </p:spPr>
      </p:pic>
    </p:spTree>
    <p:extLst>
      <p:ext uri="{BB962C8B-B14F-4D97-AF65-F5344CB8AC3E}">
        <p14:creationId xmlns:p14="http://schemas.microsoft.com/office/powerpoint/2010/main" val="150348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399393" y="1394499"/>
            <a:ext cx="11386207" cy="1938992"/>
          </a:xfrm>
          <a:prstGeom prst="rect">
            <a:avLst/>
          </a:prstGeom>
          <a:noFill/>
        </p:spPr>
        <p:txBody>
          <a:bodyPr wrap="square">
            <a:spAutoFit/>
          </a:bodyPr>
          <a:lstStyle/>
          <a:p>
            <a:pPr lvl="1"/>
            <a:r>
              <a:rPr lang="en-US" sz="3600" b="1" dirty="0"/>
              <a:t>Virtual Interscholastic Athletic Programs</a:t>
            </a:r>
            <a:endParaRPr lang="en-US" sz="1200" dirty="0"/>
          </a:p>
          <a:p>
            <a:pPr lvl="1"/>
            <a:endParaRPr lang="en-US" sz="1200" dirty="0"/>
          </a:p>
          <a:p>
            <a:pPr lvl="1"/>
            <a:r>
              <a:rPr lang="en-US" sz="2400" dirty="0"/>
              <a:t>The New Jersey State Interscholastic Athletic Association authorized school districts to operate a Virtual Winter Interscholastic Athletic Programs beginning on December 14, 2020 for Boy and Girls Basketball and Bowling. </a:t>
            </a:r>
          </a:p>
        </p:txBody>
      </p:sp>
      <p:pic>
        <p:nvPicPr>
          <p:cNvPr id="6" name="Picture 5" descr="Logo, company name&#10;&#10;Description automatically generated">
            <a:extLst>
              <a:ext uri="{FF2B5EF4-FFF2-40B4-BE49-F238E27FC236}">
                <a16:creationId xmlns:a16="http://schemas.microsoft.com/office/drawing/2014/main" id="{2BA3B0B5-F5E2-429B-AFE3-AD4AF07F4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188" y="3883631"/>
            <a:ext cx="4605623" cy="2592520"/>
          </a:xfrm>
          <a:prstGeom prst="rect">
            <a:avLst/>
          </a:prstGeom>
        </p:spPr>
      </p:pic>
      <p:pic>
        <p:nvPicPr>
          <p:cNvPr id="8" name="Picture 7" descr="A picture containing sport&#10;&#10;Description automatically generated">
            <a:extLst>
              <a:ext uri="{FF2B5EF4-FFF2-40B4-BE49-F238E27FC236}">
                <a16:creationId xmlns:a16="http://schemas.microsoft.com/office/drawing/2014/main" id="{DA9D45CB-E717-448A-B39E-CD4A5E5AD632}"/>
              </a:ext>
            </a:extLst>
          </p:cNvPr>
          <p:cNvPicPr>
            <a:picLocks noChangeAspect="1"/>
          </p:cNvPicPr>
          <p:nvPr/>
        </p:nvPicPr>
        <p:blipFill rotWithShape="1">
          <a:blip r:embed="rId3">
            <a:extLst>
              <a:ext uri="{28A0092B-C50C-407E-A947-70E740481C1C}">
                <a14:useLocalDpi xmlns:a14="http://schemas.microsoft.com/office/drawing/2010/main" val="0"/>
              </a:ext>
            </a:extLst>
          </a:blip>
          <a:srcRect b="12695"/>
          <a:stretch/>
        </p:blipFill>
        <p:spPr>
          <a:xfrm>
            <a:off x="8398811" y="3429000"/>
            <a:ext cx="3696915" cy="3227599"/>
          </a:xfrm>
          <a:prstGeom prst="rect">
            <a:avLst/>
          </a:prstGeom>
        </p:spPr>
      </p:pic>
      <p:pic>
        <p:nvPicPr>
          <p:cNvPr id="12" name="Picture 11" descr="A picture containing athletic game, sport, basketball, cup&#10;&#10;Description automatically generated">
            <a:extLst>
              <a:ext uri="{FF2B5EF4-FFF2-40B4-BE49-F238E27FC236}">
                <a16:creationId xmlns:a16="http://schemas.microsoft.com/office/drawing/2014/main" id="{A78820F3-B54B-44AB-B0E8-8CCB82A20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6274" y="3883631"/>
            <a:ext cx="2697941" cy="2758966"/>
          </a:xfrm>
          <a:prstGeom prst="rect">
            <a:avLst/>
          </a:prstGeom>
        </p:spPr>
      </p:pic>
    </p:spTree>
    <p:extLst>
      <p:ext uri="{BB962C8B-B14F-4D97-AF65-F5344CB8AC3E}">
        <p14:creationId xmlns:p14="http://schemas.microsoft.com/office/powerpoint/2010/main" val="25777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E27827A9-2A74-49B2-B183-4DBECD53D068}"/>
              </a:ext>
            </a:extLst>
          </p:cNvPr>
          <p:cNvPicPr>
            <a:picLocks noChangeAspect="1"/>
          </p:cNvPicPr>
          <p:nvPr/>
        </p:nvPicPr>
        <p:blipFill rotWithShape="1">
          <a:blip r:embed="rId2">
            <a:extLst>
              <a:ext uri="{28A0092B-C50C-407E-A947-70E740481C1C}">
                <a14:useLocalDpi xmlns:a14="http://schemas.microsoft.com/office/drawing/2010/main" val="0"/>
              </a:ext>
            </a:extLst>
          </a:blip>
          <a:srcRect t="17041" b="4208"/>
          <a:stretch/>
        </p:blipFill>
        <p:spPr>
          <a:xfrm>
            <a:off x="0" y="0"/>
            <a:ext cx="12192000" cy="6858000"/>
          </a:xfrm>
          <a:prstGeom prst="rect">
            <a:avLst/>
          </a:prstGeom>
        </p:spPr>
      </p:pic>
    </p:spTree>
    <p:extLst>
      <p:ext uri="{BB962C8B-B14F-4D97-AF65-F5344CB8AC3E}">
        <p14:creationId xmlns:p14="http://schemas.microsoft.com/office/powerpoint/2010/main" val="313527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365585"/>
          </a:solidFill>
        </p:spPr>
        <p:txBody>
          <a:bodyPr wrap="square" rtlCol="0">
            <a:spAutoFit/>
          </a:bodyPr>
          <a:lstStyle/>
          <a:p>
            <a:pPr algn="r"/>
            <a:r>
              <a:rPr lang="en-US" sz="5400" b="1" dirty="0">
                <a:solidFill>
                  <a:schemeClr val="bg1"/>
                </a:solidFill>
                <a:latin typeface="Tw Cen MT" panose="020B0602020104020603" pitchFamily="34" charset="0"/>
              </a:rPr>
              <a:t>Holiday Schedule</a:t>
            </a:r>
          </a:p>
        </p:txBody>
      </p:sp>
      <p:pic>
        <p:nvPicPr>
          <p:cNvPr id="3" name="Picture 2" descr="A picture containing text, vector graphics&#10;&#10;Description automatically generated">
            <a:extLst>
              <a:ext uri="{FF2B5EF4-FFF2-40B4-BE49-F238E27FC236}">
                <a16:creationId xmlns:a16="http://schemas.microsoft.com/office/drawing/2014/main" id="{16DBC690-9FEF-47FD-90B4-0D3543CEB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64297">
            <a:off x="-626490" y="-873324"/>
            <a:ext cx="3625431" cy="3625431"/>
          </a:xfrm>
          <a:prstGeom prst="rect">
            <a:avLst/>
          </a:prstGeom>
        </p:spPr>
      </p:pic>
      <p:sp>
        <p:nvSpPr>
          <p:cNvPr id="7" name="TextBox 6">
            <a:extLst>
              <a:ext uri="{FF2B5EF4-FFF2-40B4-BE49-F238E27FC236}">
                <a16:creationId xmlns:a16="http://schemas.microsoft.com/office/drawing/2014/main" id="{F1F2AD5C-6B82-4B00-8811-39AC0EB79182}"/>
              </a:ext>
            </a:extLst>
          </p:cNvPr>
          <p:cNvSpPr txBox="1"/>
          <p:nvPr/>
        </p:nvSpPr>
        <p:spPr>
          <a:xfrm>
            <a:off x="0" y="1473199"/>
            <a:ext cx="12192000" cy="1569660"/>
          </a:xfrm>
          <a:prstGeom prst="rect">
            <a:avLst/>
          </a:prstGeom>
          <a:noFill/>
        </p:spPr>
        <p:txBody>
          <a:bodyPr wrap="square" rtlCol="0">
            <a:spAutoFit/>
          </a:bodyPr>
          <a:lstStyle/>
          <a:p>
            <a:pPr algn="ctr"/>
            <a:r>
              <a:rPr lang="en-US" sz="4800" b="1" dirty="0">
                <a:solidFill>
                  <a:srgbClr val="365585"/>
                </a:solidFill>
                <a:latin typeface="Tw Cen MT" panose="020B0602020104020603" pitchFamily="34" charset="0"/>
              </a:rPr>
              <a:t>Last Day of School</a:t>
            </a:r>
          </a:p>
          <a:p>
            <a:pPr algn="ctr"/>
            <a:r>
              <a:rPr lang="en-US" sz="4800" dirty="0">
                <a:latin typeface="Tw Cen MT" panose="020B0602020104020603" pitchFamily="34" charset="0"/>
              </a:rPr>
              <a:t>December 23</a:t>
            </a:r>
          </a:p>
        </p:txBody>
      </p:sp>
      <p:sp>
        <p:nvSpPr>
          <p:cNvPr id="8" name="TextBox 7">
            <a:extLst>
              <a:ext uri="{FF2B5EF4-FFF2-40B4-BE49-F238E27FC236}">
                <a16:creationId xmlns:a16="http://schemas.microsoft.com/office/drawing/2014/main" id="{5914B73C-1FD5-4F27-BBEB-1E8BDFD1CB76}"/>
              </a:ext>
            </a:extLst>
          </p:cNvPr>
          <p:cNvSpPr txBox="1"/>
          <p:nvPr/>
        </p:nvSpPr>
        <p:spPr>
          <a:xfrm>
            <a:off x="0" y="3193596"/>
            <a:ext cx="12192000" cy="1569660"/>
          </a:xfrm>
          <a:prstGeom prst="rect">
            <a:avLst/>
          </a:prstGeom>
          <a:noFill/>
        </p:spPr>
        <p:txBody>
          <a:bodyPr wrap="square" rtlCol="0">
            <a:spAutoFit/>
          </a:bodyPr>
          <a:lstStyle/>
          <a:p>
            <a:pPr algn="ctr"/>
            <a:r>
              <a:rPr lang="en-US" sz="4800" b="1" dirty="0">
                <a:solidFill>
                  <a:srgbClr val="365585"/>
                </a:solidFill>
                <a:latin typeface="Tw Cen MT" panose="020B0602020104020603" pitchFamily="34" charset="0"/>
              </a:rPr>
              <a:t>Holiday Recess</a:t>
            </a:r>
          </a:p>
          <a:p>
            <a:pPr algn="ctr"/>
            <a:r>
              <a:rPr lang="en-US" sz="4800" dirty="0">
                <a:latin typeface="Tw Cen MT" panose="020B0602020104020603" pitchFamily="34" charset="0"/>
              </a:rPr>
              <a:t>December 24 – January 3</a:t>
            </a:r>
          </a:p>
        </p:txBody>
      </p:sp>
      <p:sp>
        <p:nvSpPr>
          <p:cNvPr id="9" name="TextBox 8">
            <a:extLst>
              <a:ext uri="{FF2B5EF4-FFF2-40B4-BE49-F238E27FC236}">
                <a16:creationId xmlns:a16="http://schemas.microsoft.com/office/drawing/2014/main" id="{02233C95-F6DC-45CF-8591-AF78BEEC18B6}"/>
              </a:ext>
            </a:extLst>
          </p:cNvPr>
          <p:cNvSpPr txBox="1"/>
          <p:nvPr/>
        </p:nvSpPr>
        <p:spPr>
          <a:xfrm>
            <a:off x="0" y="4913993"/>
            <a:ext cx="12192000" cy="1569660"/>
          </a:xfrm>
          <a:prstGeom prst="rect">
            <a:avLst/>
          </a:prstGeom>
          <a:noFill/>
        </p:spPr>
        <p:txBody>
          <a:bodyPr wrap="square" rtlCol="0">
            <a:spAutoFit/>
          </a:bodyPr>
          <a:lstStyle/>
          <a:p>
            <a:pPr algn="ctr"/>
            <a:r>
              <a:rPr lang="en-US" sz="4800" b="1" dirty="0">
                <a:solidFill>
                  <a:srgbClr val="365585"/>
                </a:solidFill>
                <a:latin typeface="Tw Cen MT" panose="020B0602020104020603" pitchFamily="34" charset="0"/>
              </a:rPr>
              <a:t>Schools Reopen (Virtual Learning)</a:t>
            </a:r>
          </a:p>
          <a:p>
            <a:pPr algn="ctr"/>
            <a:r>
              <a:rPr lang="en-US" sz="4800" dirty="0">
                <a:latin typeface="Tw Cen MT" panose="020B0602020104020603" pitchFamily="34" charset="0"/>
              </a:rPr>
              <a:t>January 4</a:t>
            </a:r>
          </a:p>
        </p:txBody>
      </p:sp>
      <p:pic>
        <p:nvPicPr>
          <p:cNvPr id="11" name="Picture 10" descr="A picture containing coelenterate, coral&#10;&#10;Description automatically generated">
            <a:extLst>
              <a:ext uri="{FF2B5EF4-FFF2-40B4-BE49-F238E27FC236}">
                <a16:creationId xmlns:a16="http://schemas.microsoft.com/office/drawing/2014/main" id="{28408428-45B6-4038-94F6-CDAFB11CD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0118">
            <a:off x="8784021" y="1195706"/>
            <a:ext cx="3200400" cy="3200400"/>
          </a:xfrm>
          <a:prstGeom prst="rect">
            <a:avLst/>
          </a:prstGeom>
        </p:spPr>
      </p:pic>
      <p:pic>
        <p:nvPicPr>
          <p:cNvPr id="12" name="Picture 11" descr="A picture containing coelenterate, coral&#10;&#10;Description automatically generated">
            <a:extLst>
              <a:ext uri="{FF2B5EF4-FFF2-40B4-BE49-F238E27FC236}">
                <a16:creationId xmlns:a16="http://schemas.microsoft.com/office/drawing/2014/main" id="{3E30E68B-9A67-44C8-A1FD-77D3A2CD9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0118">
            <a:off x="-594885" y="3702650"/>
            <a:ext cx="2262253" cy="2262253"/>
          </a:xfrm>
          <a:prstGeom prst="rect">
            <a:avLst/>
          </a:prstGeom>
        </p:spPr>
      </p:pic>
      <p:pic>
        <p:nvPicPr>
          <p:cNvPr id="13" name="Picture 12">
            <a:extLst>
              <a:ext uri="{FF2B5EF4-FFF2-40B4-BE49-F238E27FC236}">
                <a16:creationId xmlns:a16="http://schemas.microsoft.com/office/drawing/2014/main" id="{CD732DCA-2F5C-4BC1-8E8D-CD7F0B847F81}"/>
              </a:ext>
            </a:extLst>
          </p:cNvPr>
          <p:cNvPicPr>
            <a:picLocks noChangeAspect="1"/>
          </p:cNvPicPr>
          <p:nvPr/>
        </p:nvPicPr>
        <p:blipFill>
          <a:blip r:embed="rId4"/>
          <a:stretch>
            <a:fillRect/>
          </a:stretch>
        </p:blipFill>
        <p:spPr>
          <a:xfrm rot="1428614">
            <a:off x="9759550" y="4372874"/>
            <a:ext cx="3532125" cy="3527143"/>
          </a:xfrm>
          <a:prstGeom prst="rect">
            <a:avLst/>
          </a:prstGeom>
        </p:spPr>
      </p:pic>
    </p:spTree>
    <p:extLst>
      <p:ext uri="{BB962C8B-B14F-4D97-AF65-F5344CB8AC3E}">
        <p14:creationId xmlns:p14="http://schemas.microsoft.com/office/powerpoint/2010/main" val="383861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365585"/>
          </a:solidFill>
        </p:spPr>
        <p:txBody>
          <a:bodyPr wrap="square" rtlCol="0">
            <a:spAutoFit/>
          </a:bodyPr>
          <a:lstStyle/>
          <a:p>
            <a:pPr algn="r"/>
            <a:r>
              <a:rPr lang="en-US" sz="5400" b="1" dirty="0">
                <a:solidFill>
                  <a:schemeClr val="bg1"/>
                </a:solidFill>
                <a:latin typeface="Tw Cen MT" panose="020B0602020104020603" pitchFamily="34" charset="0"/>
              </a:rPr>
              <a:t>Virtual Learning Update</a:t>
            </a:r>
          </a:p>
        </p:txBody>
      </p:sp>
      <p:pic>
        <p:nvPicPr>
          <p:cNvPr id="3" name="Picture 2">
            <a:extLst>
              <a:ext uri="{FF2B5EF4-FFF2-40B4-BE49-F238E27FC236}">
                <a16:creationId xmlns:a16="http://schemas.microsoft.com/office/drawing/2014/main" id="{16DBC690-9FEF-47FD-90B4-0D3543CEB4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441464">
            <a:off x="55399" y="12875"/>
            <a:ext cx="3625431" cy="2487045"/>
          </a:xfrm>
          <a:prstGeom prst="rect">
            <a:avLst/>
          </a:prstGeom>
        </p:spPr>
      </p:pic>
      <p:pic>
        <p:nvPicPr>
          <p:cNvPr id="5" name="Picture 4" descr="Text, letter&#10;&#10;Description automatically generated">
            <a:extLst>
              <a:ext uri="{FF2B5EF4-FFF2-40B4-BE49-F238E27FC236}">
                <a16:creationId xmlns:a16="http://schemas.microsoft.com/office/drawing/2014/main" id="{D3B0CF4A-5A30-4457-A4A8-513D2D87FF9E}"/>
              </a:ext>
            </a:extLst>
          </p:cNvPr>
          <p:cNvPicPr>
            <a:picLocks noChangeAspect="1"/>
          </p:cNvPicPr>
          <p:nvPr/>
        </p:nvPicPr>
        <p:blipFill rotWithShape="1">
          <a:blip r:embed="rId3">
            <a:extLst>
              <a:ext uri="{28A0092B-C50C-407E-A947-70E740481C1C}">
                <a14:useLocalDpi xmlns:a14="http://schemas.microsoft.com/office/drawing/2010/main" val="0"/>
              </a:ext>
            </a:extLst>
          </a:blip>
          <a:srcRect l="5042" t="3403" r="5828" b="39660"/>
          <a:stretch/>
        </p:blipFill>
        <p:spPr>
          <a:xfrm>
            <a:off x="5486405" y="1399097"/>
            <a:ext cx="6376538" cy="5271471"/>
          </a:xfrm>
          <a:prstGeom prst="rect">
            <a:avLst/>
          </a:prstGeom>
          <a:ln>
            <a:solidFill>
              <a:srgbClr val="365585"/>
            </a:solidFill>
          </a:ln>
        </p:spPr>
      </p:pic>
      <p:sp>
        <p:nvSpPr>
          <p:cNvPr id="10" name="Circle: Hollow 9">
            <a:extLst>
              <a:ext uri="{FF2B5EF4-FFF2-40B4-BE49-F238E27FC236}">
                <a16:creationId xmlns:a16="http://schemas.microsoft.com/office/drawing/2014/main" id="{DA772392-3482-47C3-B203-DBBC8AC3936C}"/>
              </a:ext>
            </a:extLst>
          </p:cNvPr>
          <p:cNvSpPr/>
          <p:nvPr/>
        </p:nvSpPr>
        <p:spPr>
          <a:xfrm>
            <a:off x="5255177" y="5608632"/>
            <a:ext cx="6387043" cy="1167035"/>
          </a:xfrm>
          <a:prstGeom prst="donut">
            <a:avLst>
              <a:gd name="adj" fmla="val 2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17621AEB-2024-46F7-9D2B-4F305BE9971E}"/>
              </a:ext>
            </a:extLst>
          </p:cNvPr>
          <p:cNvSpPr txBox="1"/>
          <p:nvPr/>
        </p:nvSpPr>
        <p:spPr>
          <a:xfrm>
            <a:off x="294292" y="2690336"/>
            <a:ext cx="4939859" cy="3539430"/>
          </a:xfrm>
          <a:prstGeom prst="rect">
            <a:avLst/>
          </a:prstGeom>
          <a:noFill/>
        </p:spPr>
        <p:txBody>
          <a:bodyPr wrap="square">
            <a:spAutoFit/>
          </a:bodyPr>
          <a:lstStyle/>
          <a:p>
            <a:pPr marL="342900" indent="-342900">
              <a:buFont typeface="Arial" panose="020B0604020202020204" pitchFamily="34" charset="0"/>
              <a:buChar char="•"/>
            </a:pPr>
            <a:r>
              <a:rPr lang="en-US" sz="2800" b="1" dirty="0"/>
              <a:t>Letter to Parents November 10, 2020 – Virtually Learning through February 5, 2021.</a:t>
            </a:r>
          </a:p>
          <a:p>
            <a:pPr marL="914400" lvl="1" indent="-457200">
              <a:buFont typeface="Courier New" panose="02070309020205020404" pitchFamily="49" charset="0"/>
              <a:buChar char="o"/>
            </a:pPr>
            <a:r>
              <a:rPr lang="en-US" sz="2800" dirty="0"/>
              <a:t>Parent notification by Monday, January 25, 2021 with information regarding the status of COVID in our community.</a:t>
            </a:r>
          </a:p>
        </p:txBody>
      </p:sp>
    </p:spTree>
    <p:extLst>
      <p:ext uri="{BB962C8B-B14F-4D97-AF65-F5344CB8AC3E}">
        <p14:creationId xmlns:p14="http://schemas.microsoft.com/office/powerpoint/2010/main" val="180648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365585"/>
          </a:solidFill>
        </p:spPr>
        <p:txBody>
          <a:bodyPr wrap="square" rtlCol="0">
            <a:spAutoFit/>
          </a:bodyPr>
          <a:lstStyle/>
          <a:p>
            <a:pPr algn="r"/>
            <a:r>
              <a:rPr lang="en-US" sz="5400" b="1" dirty="0">
                <a:solidFill>
                  <a:schemeClr val="bg1"/>
                </a:solidFill>
                <a:latin typeface="Tw Cen MT" panose="020B0602020104020603" pitchFamily="34" charset="0"/>
              </a:rPr>
              <a:t>Virtual Learning Update</a:t>
            </a:r>
          </a:p>
        </p:txBody>
      </p:sp>
      <p:pic>
        <p:nvPicPr>
          <p:cNvPr id="3" name="Picture 2">
            <a:extLst>
              <a:ext uri="{FF2B5EF4-FFF2-40B4-BE49-F238E27FC236}">
                <a16:creationId xmlns:a16="http://schemas.microsoft.com/office/drawing/2014/main" id="{16DBC690-9FEF-47FD-90B4-0D3543CEB4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441464">
            <a:off x="55399" y="12875"/>
            <a:ext cx="3625431" cy="2487045"/>
          </a:xfrm>
          <a:prstGeom prst="rect">
            <a:avLst/>
          </a:prstGeom>
        </p:spPr>
      </p:pic>
      <p:sp>
        <p:nvSpPr>
          <p:cNvPr id="15" name="TextBox 14">
            <a:extLst>
              <a:ext uri="{FF2B5EF4-FFF2-40B4-BE49-F238E27FC236}">
                <a16:creationId xmlns:a16="http://schemas.microsoft.com/office/drawing/2014/main" id="{17621AEB-2024-46F7-9D2B-4F305BE9971E}"/>
              </a:ext>
            </a:extLst>
          </p:cNvPr>
          <p:cNvSpPr txBox="1"/>
          <p:nvPr/>
        </p:nvSpPr>
        <p:spPr>
          <a:xfrm>
            <a:off x="399393" y="2456044"/>
            <a:ext cx="11386207" cy="4278094"/>
          </a:xfrm>
          <a:prstGeom prst="rect">
            <a:avLst/>
          </a:prstGeom>
          <a:noFill/>
        </p:spPr>
        <p:txBody>
          <a:bodyPr wrap="square">
            <a:spAutoFit/>
          </a:bodyPr>
          <a:lstStyle/>
          <a:p>
            <a:pPr marL="342900" indent="-342900">
              <a:buFont typeface="Arial" panose="020B0604020202020204" pitchFamily="34" charset="0"/>
              <a:buChar char="•"/>
            </a:pPr>
            <a:r>
              <a:rPr lang="en-US" sz="3600" b="1" dirty="0"/>
              <a:t>Factors to take into consideration: </a:t>
            </a:r>
          </a:p>
          <a:p>
            <a:pPr marL="800100" lvl="1" indent="-342900">
              <a:buFont typeface="Arial" panose="020B0604020202020204" pitchFamily="34" charset="0"/>
              <a:buChar char="•"/>
            </a:pPr>
            <a:r>
              <a:rPr lang="en-US" sz="2800" b="1" dirty="0"/>
              <a:t>COVID Activity Report published by New Jersey Department of Health</a:t>
            </a:r>
            <a:r>
              <a:rPr lang="en-US" sz="3600" b="1" dirty="0"/>
              <a:t> </a:t>
            </a:r>
            <a:r>
              <a:rPr lang="en-US" sz="2400" dirty="0"/>
              <a:t>Understanding that COVID-19 may impact certain areas of the state differently, NJDOH  provides weekly information on COVID-19 transmission at the regional level, characterizing risk as low (green), moderate (yellow), high (orange), and very high (red). Currently Union County is High Risk and Elizabeth is Very High Risk. Very High Risk requires full remote learning.</a:t>
            </a:r>
            <a:br>
              <a:rPr lang="en-US" sz="2400" dirty="0"/>
            </a:br>
            <a:endParaRPr lang="en-US" sz="2400" dirty="0"/>
          </a:p>
          <a:p>
            <a:pPr marL="800100" lvl="1" indent="-342900">
              <a:buFont typeface="Arial" panose="020B0604020202020204" pitchFamily="34" charset="0"/>
              <a:buChar char="•"/>
            </a:pPr>
            <a:r>
              <a:rPr kumimoji="0" lang="en-US" sz="2800" b="1" i="0" u="none" strike="noStrike" kern="1200" cap="none" spc="-40" normalizeH="0" noProof="0" dirty="0">
                <a:ln>
                  <a:noFill/>
                </a:ln>
                <a:solidFill>
                  <a:prstClr val="black"/>
                </a:solidFill>
                <a:effectLst/>
                <a:uLnTx/>
                <a:uFillTx/>
                <a:latin typeface="Calibri" panose="020F0502020204030204"/>
                <a:ea typeface="+mn-ea"/>
                <a:cs typeface="+mn-cs"/>
              </a:rPr>
              <a:t>Consultation with Local health officer on guidance regarding COVID-19 in our municipality that can inform our local planning and response actions</a:t>
            </a:r>
            <a:endParaRPr lang="en-US" sz="2400" b="1" spc="-40" dirty="0"/>
          </a:p>
        </p:txBody>
      </p:sp>
    </p:spTree>
    <p:extLst>
      <p:ext uri="{BB962C8B-B14F-4D97-AF65-F5344CB8AC3E}">
        <p14:creationId xmlns:p14="http://schemas.microsoft.com/office/powerpoint/2010/main" val="150231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399393" y="1394499"/>
            <a:ext cx="11386207" cy="3447098"/>
          </a:xfrm>
          <a:prstGeom prst="rect">
            <a:avLst/>
          </a:prstGeom>
          <a:noFill/>
        </p:spPr>
        <p:txBody>
          <a:bodyPr wrap="square">
            <a:spAutoFit/>
          </a:bodyPr>
          <a:lstStyle/>
          <a:p>
            <a:pPr lvl="1"/>
            <a:r>
              <a:rPr lang="en-US" sz="3600" b="1" dirty="0"/>
              <a:t>Amistad Mandate</a:t>
            </a:r>
          </a:p>
          <a:p>
            <a:pPr lvl="1"/>
            <a:endParaRPr lang="en-US" sz="1200" dirty="0"/>
          </a:p>
          <a:p>
            <a:pPr lvl="1"/>
            <a:r>
              <a:rPr lang="en-US" sz="2400" dirty="0"/>
              <a:t>This month we are continuing our partnership with Dr. Davida Lindsay-Harewood. This extended contract will focus on professional development for our principals and social studies teachers to inform them of the curricular enhancements just completed and to also clarify for them the intent of the Amistad Mandate as it relates to future work being proposed. The work of the Amistad Collaborative continued, and a virtual meeting is scheduled for December 22, 2020 to capture the work just completed and plans moving forward.</a:t>
            </a:r>
          </a:p>
        </p:txBody>
      </p:sp>
      <p:pic>
        <p:nvPicPr>
          <p:cNvPr id="3" name="Picture 2" descr="Graphical user interface, text&#10;&#10;Description automatically generated">
            <a:extLst>
              <a:ext uri="{FF2B5EF4-FFF2-40B4-BE49-F238E27FC236}">
                <a16:creationId xmlns:a16="http://schemas.microsoft.com/office/drawing/2014/main" id="{70B4CDF4-8A8E-4F7A-96C9-C582BC60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967" y="4844066"/>
            <a:ext cx="6522363" cy="1452245"/>
          </a:xfrm>
          <a:prstGeom prst="rect">
            <a:avLst/>
          </a:prstGeom>
        </p:spPr>
      </p:pic>
    </p:spTree>
    <p:extLst>
      <p:ext uri="{BB962C8B-B14F-4D97-AF65-F5344CB8AC3E}">
        <p14:creationId xmlns:p14="http://schemas.microsoft.com/office/powerpoint/2010/main" val="23245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399394" y="1394499"/>
            <a:ext cx="7614450" cy="5262979"/>
          </a:xfrm>
          <a:prstGeom prst="rect">
            <a:avLst/>
          </a:prstGeom>
          <a:noFill/>
        </p:spPr>
        <p:txBody>
          <a:bodyPr wrap="square">
            <a:spAutoFit/>
          </a:bodyPr>
          <a:lstStyle/>
          <a:p>
            <a:pPr lvl="1"/>
            <a:r>
              <a:rPr lang="en-US" sz="3600" b="1" dirty="0"/>
              <a:t>Virtual Leading to the Future</a:t>
            </a:r>
            <a:endParaRPr lang="en-US" sz="1200" dirty="0"/>
          </a:p>
          <a:p>
            <a:pPr lvl="1"/>
            <a:br>
              <a:rPr lang="en-US" sz="1200" dirty="0"/>
            </a:br>
            <a:r>
              <a:rPr lang="en-US" sz="2400" dirty="0"/>
              <a:t>The Leading to the Future Program will occur virtually this year and include STEM-minded students from Thomas Jefferson Arts Academy, Admiral William F. Halsey, Jr., Health and Public Safety Academy, John E. Dwyer Technology Academy and Thomas E. Edison Career &amp; Technical Academy. We are grateful to Michelle Doran-</a:t>
            </a:r>
            <a:r>
              <a:rPr lang="en-US" sz="2400" dirty="0" err="1"/>
              <a:t>McBean</a:t>
            </a:r>
            <a:r>
              <a:rPr lang="en-US" sz="2400" dirty="0"/>
              <a:t> and her entire team at Future City for their commitment in maintaining this program during the pandemic. This year’s workshops will include three sessions from January through March 2021 and focus on overcoming obstacles, career planning and the concepts of resilience and sustainability. </a:t>
            </a:r>
          </a:p>
        </p:txBody>
      </p:sp>
      <p:pic>
        <p:nvPicPr>
          <p:cNvPr id="5" name="Picture 4" descr="Graphical user interface, application&#10;&#10;Description automatically generated">
            <a:extLst>
              <a:ext uri="{FF2B5EF4-FFF2-40B4-BE49-F238E27FC236}">
                <a16:creationId xmlns:a16="http://schemas.microsoft.com/office/drawing/2014/main" id="{11DAA1DA-60D7-4B0C-B28D-33FD1C433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844" y="2579820"/>
            <a:ext cx="3534309" cy="2892335"/>
          </a:xfrm>
          <a:prstGeom prst="rect">
            <a:avLst/>
          </a:prstGeom>
        </p:spPr>
      </p:pic>
    </p:spTree>
    <p:extLst>
      <p:ext uri="{BB962C8B-B14F-4D97-AF65-F5344CB8AC3E}">
        <p14:creationId xmlns:p14="http://schemas.microsoft.com/office/powerpoint/2010/main" val="182451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10919" y="1434020"/>
            <a:ext cx="11558927" cy="5432256"/>
          </a:xfrm>
          <a:prstGeom prst="rect">
            <a:avLst/>
          </a:prstGeom>
          <a:noFill/>
        </p:spPr>
        <p:txBody>
          <a:bodyPr wrap="square">
            <a:spAutoFit/>
          </a:bodyPr>
          <a:lstStyle/>
          <a:p>
            <a:pPr lvl="1"/>
            <a:r>
              <a:rPr lang="en-US" sz="3600" b="1" dirty="0"/>
              <a:t>Virtual Student Success Center</a:t>
            </a:r>
            <a:endParaRPr lang="en-US" sz="1200" dirty="0"/>
          </a:p>
          <a:p>
            <a:pPr lvl="1"/>
            <a:endParaRPr lang="en-US" sz="1200" dirty="0"/>
          </a:p>
          <a:p>
            <a:pPr lvl="1"/>
            <a:r>
              <a:rPr lang="en-US" sz="2300" spc="-80" dirty="0"/>
              <a:t>Elizabeth Public Schools and Make the Road New Jersey</a:t>
            </a:r>
          </a:p>
          <a:p>
            <a:pPr lvl="1"/>
            <a:r>
              <a:rPr lang="en-US" sz="2300" spc="-70" dirty="0"/>
              <a:t>has partnered once again to provide a Student Success</a:t>
            </a:r>
          </a:p>
          <a:p>
            <a:pPr lvl="1"/>
            <a:r>
              <a:rPr lang="en-US" sz="2300" spc="-10" dirty="0"/>
              <a:t> Center at Admiral William F. Halsey, Jr. Health and Public Safety Academy.  Beginning January 4, 2021, The Virtual Student Success will be open daily from 2:00pm to 6:30pm, Monday through Friday. During that time, students may sign up for appointments with the Student Success Center to meet with one of the student College Ambassadors, supervised by the SSC Coordinator. College Ambassadors will conduct outreach to students, prepare pre-recorded videos on the college application process, and support students with college and financial aid applications. They will also host financial aid clinics and SAT practice tests, in addition to virtual college tours. During that time, the SSC Coordinator will also hold supervision meetings with College Ambassadors to provide continuing education, debrief events/workshops and prepare for upcoming events/workshops. There will also be workshops open to parents during this time.</a:t>
            </a:r>
          </a:p>
        </p:txBody>
      </p:sp>
      <p:pic>
        <p:nvPicPr>
          <p:cNvPr id="3" name="Picture 2" descr="Text&#10;&#10;Description automatically generated">
            <a:extLst>
              <a:ext uri="{FF2B5EF4-FFF2-40B4-BE49-F238E27FC236}">
                <a16:creationId xmlns:a16="http://schemas.microsoft.com/office/drawing/2014/main" id="{67CF03FC-91B2-4DA3-8A47-5FD13CF31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20" y="1335640"/>
            <a:ext cx="4958080" cy="1505453"/>
          </a:xfrm>
          <a:prstGeom prst="rect">
            <a:avLst/>
          </a:prstGeom>
        </p:spPr>
      </p:pic>
    </p:spTree>
    <p:extLst>
      <p:ext uri="{BB962C8B-B14F-4D97-AF65-F5344CB8AC3E}">
        <p14:creationId xmlns:p14="http://schemas.microsoft.com/office/powerpoint/2010/main" val="236002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399393" y="1394499"/>
            <a:ext cx="11386207" cy="2677656"/>
          </a:xfrm>
          <a:prstGeom prst="rect">
            <a:avLst/>
          </a:prstGeom>
          <a:noFill/>
        </p:spPr>
        <p:txBody>
          <a:bodyPr wrap="square">
            <a:spAutoFit/>
          </a:bodyPr>
          <a:lstStyle/>
          <a:p>
            <a:pPr lvl="1"/>
            <a:r>
              <a:rPr lang="en-US" sz="3600" b="1" dirty="0"/>
              <a:t>Virtual Point of Entry Program for K-8</a:t>
            </a:r>
            <a:endParaRPr lang="en-US" sz="1200" dirty="0"/>
          </a:p>
          <a:p>
            <a:pPr lvl="1"/>
            <a:endParaRPr lang="en-US" sz="1200" dirty="0"/>
          </a:p>
          <a:p>
            <a:pPr lvl="1"/>
            <a:r>
              <a:rPr lang="en-US" sz="2400" spc="-50" dirty="0"/>
              <a:t>Our students will benefit from a virtual Point of Entry Program starting on January 11, 2021 through June 11, 2021 on Tuesday through Thursday in the afternoon. The focus is on our new entrants, the programs aims to develop English-language proficiency skills, share remote learning experiences and address social-emotional learning concerns. Our Bilingual Psychologist will be working with both teachers in the program, students and parents.</a:t>
            </a:r>
            <a:r>
              <a:rPr lang="en-US" sz="2400" dirty="0"/>
              <a:t> </a:t>
            </a:r>
          </a:p>
        </p:txBody>
      </p:sp>
      <p:pic>
        <p:nvPicPr>
          <p:cNvPr id="6" name="Picture 5">
            <a:extLst>
              <a:ext uri="{FF2B5EF4-FFF2-40B4-BE49-F238E27FC236}">
                <a16:creationId xmlns:a16="http://schemas.microsoft.com/office/drawing/2014/main" id="{DF024EDE-AC27-4664-B03A-A0AD9556E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364" y="3768647"/>
            <a:ext cx="5219272" cy="2886154"/>
          </a:xfrm>
          <a:prstGeom prst="rect">
            <a:avLst/>
          </a:prstGeom>
        </p:spPr>
      </p:pic>
    </p:spTree>
    <p:extLst>
      <p:ext uri="{BB962C8B-B14F-4D97-AF65-F5344CB8AC3E}">
        <p14:creationId xmlns:p14="http://schemas.microsoft.com/office/powerpoint/2010/main" val="150121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New Initiatives</a:t>
            </a:r>
          </a:p>
        </p:txBody>
      </p:sp>
      <p:sp>
        <p:nvSpPr>
          <p:cNvPr id="15" name="TextBox 14">
            <a:extLst>
              <a:ext uri="{FF2B5EF4-FFF2-40B4-BE49-F238E27FC236}">
                <a16:creationId xmlns:a16="http://schemas.microsoft.com/office/drawing/2014/main" id="{17621AEB-2024-46F7-9D2B-4F305BE9971E}"/>
              </a:ext>
            </a:extLst>
          </p:cNvPr>
          <p:cNvSpPr txBox="1"/>
          <p:nvPr/>
        </p:nvSpPr>
        <p:spPr>
          <a:xfrm>
            <a:off x="4695290" y="1394499"/>
            <a:ext cx="7090310" cy="5262979"/>
          </a:xfrm>
          <a:prstGeom prst="rect">
            <a:avLst/>
          </a:prstGeom>
          <a:noFill/>
        </p:spPr>
        <p:txBody>
          <a:bodyPr wrap="square">
            <a:spAutoFit/>
          </a:bodyPr>
          <a:lstStyle/>
          <a:p>
            <a:pPr lvl="1"/>
            <a:r>
              <a:rPr lang="en-US" sz="3600" b="1" spc="-30" dirty="0"/>
              <a:t>Virtual Bilingual Achievement Strategies Program for 9-12 English Language Learners</a:t>
            </a:r>
            <a:endParaRPr lang="en-US" sz="1200" spc="-30" dirty="0"/>
          </a:p>
          <a:p>
            <a:pPr lvl="1"/>
            <a:endParaRPr lang="en-US" sz="1200" dirty="0"/>
          </a:p>
          <a:p>
            <a:pPr lvl="1"/>
            <a:r>
              <a:rPr lang="en-US" sz="2400" spc="-50" dirty="0"/>
              <a:t>Our high school English Language Learner students will benefit from a virtual Point of Entry Program starting on January 11, 2021 through June 10, 2021 on Monday through Thursday in the afternoon. The focus is on developing English-language proficiency skills, mathematical skills, share remote learning experiences and address social-emotional learning concerns. Our Bilingual Psychologist will be working with both teachers in the program, students and parents. </a:t>
            </a:r>
          </a:p>
        </p:txBody>
      </p:sp>
      <p:pic>
        <p:nvPicPr>
          <p:cNvPr id="5" name="Picture 4" descr="A picture containing website&#10;&#10;Description automatically generated">
            <a:extLst>
              <a:ext uri="{FF2B5EF4-FFF2-40B4-BE49-F238E27FC236}">
                <a16:creationId xmlns:a16="http://schemas.microsoft.com/office/drawing/2014/main" id="{20CEFCE5-ED5D-4774-883E-8D7B2B4D6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52" y="1869420"/>
            <a:ext cx="5131488" cy="4439940"/>
          </a:xfrm>
          <a:prstGeom prst="rect">
            <a:avLst/>
          </a:prstGeom>
        </p:spPr>
      </p:pic>
    </p:spTree>
    <p:extLst>
      <p:ext uri="{BB962C8B-B14F-4D97-AF65-F5344CB8AC3E}">
        <p14:creationId xmlns:p14="http://schemas.microsoft.com/office/powerpoint/2010/main" val="3902160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56E4E745EEA45B90855EC43570DDD" ma:contentTypeVersion="13" ma:contentTypeDescription="Create a new document." ma:contentTypeScope="" ma:versionID="b551d20627c9817880da31422e23f7ce">
  <xsd:schema xmlns:xsd="http://www.w3.org/2001/XMLSchema" xmlns:xs="http://www.w3.org/2001/XMLSchema" xmlns:p="http://schemas.microsoft.com/office/2006/metadata/properties" xmlns:ns3="9dcadb02-6322-4139-bb44-b2c20202a446" xmlns:ns4="32d7d0ef-a60d-419d-95e5-e6b26cf7463c" targetNamespace="http://schemas.microsoft.com/office/2006/metadata/properties" ma:root="true" ma:fieldsID="2a3c33d904cf8c32f32e9d030cead054" ns3:_="" ns4:_="">
    <xsd:import namespace="9dcadb02-6322-4139-bb44-b2c20202a446"/>
    <xsd:import namespace="32d7d0ef-a60d-419d-95e5-e6b26cf746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adb02-6322-4139-bb44-b2c20202a4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7d0ef-a60d-419d-95e5-e6b26cf746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62958-D8E0-4D4E-B11E-976EEDE20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adb02-6322-4139-bb44-b2c20202a446"/>
    <ds:schemaRef ds:uri="32d7d0ef-a60d-419d-95e5-e6b26cf74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FB67C4-9F0D-411D-B4F5-FAE5690559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BF9497-1A45-4BE5-8FAE-7A51FA3A8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835</Words>
  <Application>Microsoft Macintosh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Tw Cen MT</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Sedelmaier, Mike</dc:creator>
  <cp:lastModifiedBy>Hugelmeyer, Olga</cp:lastModifiedBy>
  <cp:revision>12</cp:revision>
  <dcterms:created xsi:type="dcterms:W3CDTF">2020-09-17T18:46:13Z</dcterms:created>
  <dcterms:modified xsi:type="dcterms:W3CDTF">2020-12-17T20:16:16Z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0x010100F3556E4E745EEA45B90855EC43570DDD</vt:lpwstr>
  </property>
</Properties>
</file>